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24" r:id="rId20"/>
    <p:sldId id="427" r:id="rId21"/>
    <p:sldId id="426" r:id="rId22"/>
    <p:sldId id="425" r:id="rId23"/>
    <p:sldId id="370" r:id="rId24"/>
    <p:sldId id="371" r:id="rId25"/>
    <p:sldId id="431" r:id="rId26"/>
    <p:sldId id="432" r:id="rId27"/>
    <p:sldId id="430" r:id="rId2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09" autoAdjust="0"/>
  </p:normalViewPr>
  <p:slideViewPr>
    <p:cSldViewPr>
      <p:cViewPr varScale="1">
        <p:scale>
          <a:sx n="58" d="100"/>
          <a:sy n="58" d="100"/>
        </p:scale>
        <p:origin x="980" y="40"/>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2020/7/14</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2020/7/14</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9</a:t>
            </a:fld>
            <a:endParaRPr lang="zh-CN" altLang="en-US"/>
          </a:p>
        </p:txBody>
      </p:sp>
    </p:spTree>
    <p:extLst>
      <p:ext uri="{BB962C8B-B14F-4D97-AF65-F5344CB8AC3E}">
        <p14:creationId xmlns:p14="http://schemas.microsoft.com/office/powerpoint/2010/main" val="100062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21</a:t>
            </a:fld>
            <a:endParaRPr lang="zh-CN" altLang="en-US"/>
          </a:p>
        </p:txBody>
      </p:sp>
    </p:spTree>
    <p:extLst>
      <p:ext uri="{BB962C8B-B14F-4D97-AF65-F5344CB8AC3E}">
        <p14:creationId xmlns:p14="http://schemas.microsoft.com/office/powerpoint/2010/main" val="18285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27</a:t>
            </a:fld>
            <a:endParaRPr lang="zh-CN" altLang="en-US"/>
          </a:p>
        </p:txBody>
      </p:sp>
    </p:spTree>
    <p:extLst>
      <p:ext uri="{BB962C8B-B14F-4D97-AF65-F5344CB8AC3E}">
        <p14:creationId xmlns:p14="http://schemas.microsoft.com/office/powerpoint/2010/main" val="394939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6"/>
            <a:ext cx="1242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err="1"/>
              <a:t>CoderYJX</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yjxcode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371600" y="2632890"/>
            <a:ext cx="9217660" cy="830997"/>
          </a:xfrm>
        </p:spPr>
        <p:txBody>
          <a:bodyPr/>
          <a:lstStyle/>
          <a:p>
            <a:pPr algn="ctr"/>
            <a:r>
              <a:rPr lang="en-US" altLang="zh-CN" dirty="0" err="1"/>
              <a:t>CoderYangJX</a:t>
            </a:r>
            <a:endParaRPr lang="zh-CN" altLang="en-US" dirty="0"/>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00600" y="44196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反馈驱动目标检测锚框仲裁者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grpSp>
        <p:nvGrpSpPr>
          <p:cNvPr id="13" name="组合 12">
            <a:extLst>
              <a:ext uri="{FF2B5EF4-FFF2-40B4-BE49-F238E27FC236}">
                <a16:creationId xmlns:a16="http://schemas.microsoft.com/office/drawing/2014/main" id="{E4F073C0-140C-48F4-B9C1-98DF37B823E1}"/>
              </a:ext>
            </a:extLst>
          </p:cNvPr>
          <p:cNvGrpSpPr/>
          <p:nvPr/>
        </p:nvGrpSpPr>
        <p:grpSpPr>
          <a:xfrm>
            <a:off x="9753600" y="135699"/>
            <a:ext cx="4267200" cy="5160995"/>
            <a:chOff x="4534443" y="891876"/>
            <a:chExt cx="3859774" cy="5390909"/>
          </a:xfrm>
        </p:grpSpPr>
        <p:grpSp>
          <p:nvGrpSpPr>
            <p:cNvPr id="14" name="组合 13">
              <a:extLst>
                <a:ext uri="{FF2B5EF4-FFF2-40B4-BE49-F238E27FC236}">
                  <a16:creationId xmlns:a16="http://schemas.microsoft.com/office/drawing/2014/main" id="{E4B38960-281C-460A-88BC-D8D804726769}"/>
                </a:ext>
              </a:extLst>
            </p:cNvPr>
            <p:cNvGrpSpPr/>
            <p:nvPr/>
          </p:nvGrpSpPr>
          <p:grpSpPr>
            <a:xfrm>
              <a:off x="4534443" y="891876"/>
              <a:ext cx="3859774" cy="5390909"/>
              <a:chOff x="7494026" y="561769"/>
              <a:chExt cx="3859774" cy="5390909"/>
            </a:xfrm>
          </p:grpSpPr>
          <p:pic>
            <p:nvPicPr>
              <p:cNvPr id="16" name="图片 15">
                <a:extLst>
                  <a:ext uri="{FF2B5EF4-FFF2-40B4-BE49-F238E27FC236}">
                    <a16:creationId xmlns:a16="http://schemas.microsoft.com/office/drawing/2014/main" id="{6F45ACF4-465C-4257-ACC8-27B84321DC5F}"/>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7" name="矩形 16">
                <a:extLst>
                  <a:ext uri="{FF2B5EF4-FFF2-40B4-BE49-F238E27FC236}">
                    <a16:creationId xmlns:a16="http://schemas.microsoft.com/office/drawing/2014/main" id="{AB8CCC77-DDE6-4365-A046-D2A16F240F66}"/>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椭圆 17">
                <a:extLst>
                  <a:ext uri="{FF2B5EF4-FFF2-40B4-BE49-F238E27FC236}">
                    <a16:creationId xmlns:a16="http://schemas.microsoft.com/office/drawing/2014/main" id="{A3BC734A-1438-418B-A3F7-3E37B3DA7180}"/>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551B96D-640B-49C3-8F19-4221F6DEAC93}"/>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椭圆 19">
                <a:extLst>
                  <a:ext uri="{FF2B5EF4-FFF2-40B4-BE49-F238E27FC236}">
                    <a16:creationId xmlns:a16="http://schemas.microsoft.com/office/drawing/2014/main" id="{6DE0BAAC-11C9-4C49-8F70-CD5D5C4D8E68}"/>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8FA125-8361-4064-B7CD-AAAD8DB6312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2" name="矩形 21">
                <a:extLst>
                  <a:ext uri="{FF2B5EF4-FFF2-40B4-BE49-F238E27FC236}">
                    <a16:creationId xmlns:a16="http://schemas.microsoft.com/office/drawing/2014/main" id="{FEE72A58-6022-48EF-8A89-32621CD042E5}"/>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3" name="椭圆 22">
                <a:extLst>
                  <a:ext uri="{FF2B5EF4-FFF2-40B4-BE49-F238E27FC236}">
                    <a16:creationId xmlns:a16="http://schemas.microsoft.com/office/drawing/2014/main" id="{29841A51-38C6-48FB-81FA-6E1F33590DBF}"/>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0EF957-2C47-43F1-AEA6-ACE5187B8A04}"/>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DE55A60C-B376-4D2B-A5E2-52A6B3EA3D3F}"/>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6" name="文本框 25">
                <a:extLst>
                  <a:ext uri="{FF2B5EF4-FFF2-40B4-BE49-F238E27FC236}">
                    <a16:creationId xmlns:a16="http://schemas.microsoft.com/office/drawing/2014/main" id="{ABA9F2C3-11AF-4001-A478-C7C56551312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7" name="文本框 26">
                <a:extLst>
                  <a:ext uri="{FF2B5EF4-FFF2-40B4-BE49-F238E27FC236}">
                    <a16:creationId xmlns:a16="http://schemas.microsoft.com/office/drawing/2014/main" id="{F114F3A2-C928-4699-9934-B80FE586687E}"/>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5" name="文本框 14">
              <a:extLst>
                <a:ext uri="{FF2B5EF4-FFF2-40B4-BE49-F238E27FC236}">
                  <a16:creationId xmlns:a16="http://schemas.microsoft.com/office/drawing/2014/main" id="{00CD30AA-AF63-4EA0-86B2-8FBAED8FBAAF}"/>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重叠度平衡采样策略，在每个尺度保证足够数量、且均衡比例的正负样本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a:t>
            </a:r>
            <a:r>
              <a:rPr lang="zh-CN" altLang="en-US" b="1" dirty="0"/>
              <a:t>通过动态调整不恰当的锚框的大小，</a:t>
            </a:r>
            <a:r>
              <a:rPr lang="zh-CN" altLang="en-US" dirty="0"/>
              <a:t>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97497"/>
            <a:ext cx="11765642" cy="3145658"/>
            <a:chOff x="350158" y="3445098"/>
            <a:chExt cx="11765642" cy="3145658"/>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47145" cy="134767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490035"/>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a:t>
            </a:r>
            <a:r>
              <a:rPr lang="zh-CN" altLang="en-US" b="1" dirty="0"/>
              <a:t>避免简单样本产生的小梯度被难样本产生的大梯度淹没</a:t>
            </a:r>
            <a:r>
              <a:rPr lang="zh-CN" altLang="en-US" dirty="0"/>
              <a:t>，使分类器将获得不同规模的均衡训练本样本。</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将重叠度的值域划分为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3352800" y="4486518"/>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6597084" y="4799309"/>
            <a:ext cx="60960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，某个重叠度区间的值越大，抽样概率越小</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 重叠度 分组平衡采样的有效性。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0.8%)</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程序设计</a:t>
            </a:r>
            <a:r>
              <a:rPr lang="en-US" altLang="zh-CN" dirty="0"/>
              <a:t>98</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1064046" y="1963622"/>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1064046" y="2826102"/>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067778"/>
            <a:ext cx="1813632" cy="2562540"/>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303864" y="4239579"/>
            <a:ext cx="1775152" cy="2218938"/>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1064046" y="3446940"/>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pic>
        <p:nvPicPr>
          <p:cNvPr id="9" name="图片 8">
            <a:extLst>
              <a:ext uri="{FF2B5EF4-FFF2-40B4-BE49-F238E27FC236}">
                <a16:creationId xmlns:a16="http://schemas.microsoft.com/office/drawing/2014/main" id="{F08042A0-70B9-4DD7-B5C2-6C7271BD341D}"/>
              </a:ext>
            </a:extLst>
          </p:cNvPr>
          <p:cNvPicPr>
            <a:picLocks noChangeAspect="1"/>
          </p:cNvPicPr>
          <p:nvPr/>
        </p:nvPicPr>
        <p:blipFill>
          <a:blip r:embed="rId4"/>
          <a:stretch>
            <a:fillRect/>
          </a:stretch>
        </p:blipFill>
        <p:spPr>
          <a:xfrm>
            <a:off x="7708616" y="4222951"/>
            <a:ext cx="1775152" cy="2387193"/>
          </a:xfrm>
          <a:prstGeom prst="rect">
            <a:avLst/>
          </a:prstGeom>
        </p:spPr>
      </p:pic>
    </p:spTree>
    <p:extLst>
      <p:ext uri="{BB962C8B-B14F-4D97-AF65-F5344CB8AC3E}">
        <p14:creationId xmlns:p14="http://schemas.microsoft.com/office/powerpoint/2010/main" val="15100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dirty="0"/>
              <a:t>2017</a:t>
            </a:r>
            <a:r>
              <a:rPr lang="zh-CN" altLang="en-US" dirty="0"/>
              <a:t>年</a:t>
            </a:r>
            <a:r>
              <a:rPr lang="en-US" altLang="zh-CN" dirty="0"/>
              <a:t>-2018</a:t>
            </a:r>
            <a:r>
              <a:rPr lang="zh-CN" altLang="en-US" dirty="0"/>
              <a:t>年：</a:t>
            </a:r>
            <a:endParaRPr lang="en-US" altLang="zh-CN"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23" b="4983"/>
          <a:stretch/>
        </p:blipFill>
        <p:spPr>
          <a:xfrm>
            <a:off x="2738761" y="4503680"/>
            <a:ext cx="1676400" cy="2342677"/>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161" y="4503679"/>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546" b="5115"/>
          <a:stretch/>
        </p:blipFill>
        <p:spPr>
          <a:xfrm>
            <a:off x="8015004" y="4550323"/>
            <a:ext cx="1600200" cy="2249390"/>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477000"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2018</a:t>
            </a:r>
            <a:r>
              <a:rPr lang="zh-CN" altLang="en-US" dirty="0"/>
              <a:t>年</a:t>
            </a:r>
            <a:r>
              <a:rPr lang="en-US" altLang="zh-CN" dirty="0"/>
              <a:t>-2019</a:t>
            </a:r>
            <a:r>
              <a:rPr lang="zh-CN" altLang="en-US" dirty="0"/>
              <a:t>：</a:t>
            </a:r>
            <a:endParaRPr lang="en-US" altLang="zh-CN"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477000" y="2625369"/>
            <a:ext cx="6629400" cy="45262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477000" y="3092676"/>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r>
              <a:rPr lang="en-US" altLang="zh-CN" dirty="0"/>
              <a:t>(</a:t>
            </a:r>
            <a:r>
              <a:rPr lang="zh-CN" altLang="en-US" dirty="0"/>
              <a:t>获奖率：</a:t>
            </a:r>
            <a:r>
              <a:rPr lang="en-US" altLang="zh-CN" dirty="0"/>
              <a:t>8%)</a:t>
            </a:r>
            <a:endParaRPr lang="zh-CN" altLang="en-US" dirty="0"/>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477000" y="2156290"/>
            <a:ext cx="6629400"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21" name="文本占位符 3">
            <a:extLst>
              <a:ext uri="{FF2B5EF4-FFF2-40B4-BE49-F238E27FC236}">
                <a16:creationId xmlns:a16="http://schemas.microsoft.com/office/drawing/2014/main" id="{071E92D6-4B4F-4E30-B9C7-8BD61D2E6BC1}"/>
              </a:ext>
            </a:extLst>
          </p:cNvPr>
          <p:cNvSpPr txBox="1">
            <a:spLocks/>
          </p:cNvSpPr>
          <p:nvPr/>
        </p:nvSpPr>
        <p:spPr>
          <a:xfrm>
            <a:off x="1066800" y="4038600"/>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a:t>
            </a:r>
            <a:r>
              <a:rPr lang="en-US" altLang="zh-CN" dirty="0"/>
              <a:t>6</a:t>
            </a:r>
            <a:r>
              <a:rPr lang="zh-CN" altLang="en-US" dirty="0"/>
              <a:t>项国家级及以上奖励表彰</a:t>
            </a:r>
          </a:p>
        </p:txBody>
      </p:sp>
      <p:sp>
        <p:nvSpPr>
          <p:cNvPr id="22" name="文本占位符 3">
            <a:extLst>
              <a:ext uri="{FF2B5EF4-FFF2-40B4-BE49-F238E27FC236}">
                <a16:creationId xmlns:a16="http://schemas.microsoft.com/office/drawing/2014/main" id="{A909BF59-1FB9-446B-8BDD-2E31EA67A755}"/>
              </a:ext>
            </a:extLst>
          </p:cNvPr>
          <p:cNvSpPr txBox="1">
            <a:spLocks/>
          </p:cNvSpPr>
          <p:nvPr/>
        </p:nvSpPr>
        <p:spPr>
          <a:xfrm>
            <a:off x="6477000" y="3558398"/>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获国家励志奖学金等学业奖励</a:t>
            </a:r>
            <a:r>
              <a:rPr lang="en-US" altLang="zh-CN" dirty="0"/>
              <a:t>2.3</a:t>
            </a:r>
            <a:r>
              <a:rPr lang="zh-CN" altLang="en-US" dirty="0"/>
              <a:t>万余元</a:t>
            </a:r>
          </a:p>
        </p:txBody>
      </p:sp>
      <p:pic>
        <p:nvPicPr>
          <p:cNvPr id="6" name="图片 5">
            <a:extLst>
              <a:ext uri="{FF2B5EF4-FFF2-40B4-BE49-F238E27FC236}">
                <a16:creationId xmlns:a16="http://schemas.microsoft.com/office/drawing/2014/main" id="{7903FF5E-9209-4F75-82F2-ABD163020760}"/>
              </a:ext>
            </a:extLst>
          </p:cNvPr>
          <p:cNvPicPr>
            <a:picLocks noChangeAspect="1"/>
          </p:cNvPicPr>
          <p:nvPr/>
        </p:nvPicPr>
        <p:blipFill rotWithShape="1">
          <a:blip r:embed="rId6"/>
          <a:srcRect t="3423"/>
          <a:stretch/>
        </p:blipFill>
        <p:spPr>
          <a:xfrm>
            <a:off x="4698242" y="4656010"/>
            <a:ext cx="3039048" cy="2143703"/>
          </a:xfrm>
          <a:prstGeom prst="rect">
            <a:avLst/>
          </a:prstGeom>
        </p:spPr>
      </p:pic>
      <p:pic>
        <p:nvPicPr>
          <p:cNvPr id="7" name="图片 6">
            <a:extLst>
              <a:ext uri="{FF2B5EF4-FFF2-40B4-BE49-F238E27FC236}">
                <a16:creationId xmlns:a16="http://schemas.microsoft.com/office/drawing/2014/main" id="{0844FEB1-2AB5-4436-AFBD-384C7E5F3966}"/>
              </a:ext>
            </a:extLst>
          </p:cNvPr>
          <p:cNvPicPr>
            <a:picLocks noChangeAspect="1"/>
          </p:cNvPicPr>
          <p:nvPr/>
        </p:nvPicPr>
        <p:blipFill rotWithShape="1">
          <a:blip r:embed="rId7"/>
          <a:srcRect t="1180" r="-737"/>
          <a:stretch/>
        </p:blipFill>
        <p:spPr>
          <a:xfrm>
            <a:off x="622403" y="4495800"/>
            <a:ext cx="1823323" cy="2342678"/>
          </a:xfrm>
          <a:prstGeom prst="rect">
            <a:avLst/>
          </a:prstGeom>
        </p:spPr>
      </p:pic>
    </p:spTree>
    <p:extLst>
      <p:ext uri="{BB962C8B-B14F-4D97-AF65-F5344CB8AC3E}">
        <p14:creationId xmlns:p14="http://schemas.microsoft.com/office/powerpoint/2010/main" val="73304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打篮球，喜欢摄影</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听从老师的安排，完成实验室的科研任务</a:t>
            </a:r>
            <a:r>
              <a:rPr lang="zh-CN" altLang="en-US" b="1" dirty="0"/>
              <a:t>。</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zh-CN" altLang="en-US"/>
              <a:t>复旦大学</a:t>
            </a:r>
            <a:r>
              <a:rPr lang="zh-CN" altLang="en-US" b="1"/>
              <a:t>计算机学院</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211322" y="4648200"/>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334000" y="5562600"/>
            <a:ext cx="3901440" cy="430887"/>
          </a:xfrm>
        </p:spPr>
        <p:txBody>
          <a:bodyPr/>
          <a:lstStyle/>
          <a:p>
            <a:r>
              <a:rPr lang="en-US" altLang="zh-CN" dirty="0"/>
              <a:t>q &amp; a</a:t>
            </a:r>
            <a:endParaRPr lang="zh-CN" altLang="en-US" dirty="0"/>
          </a:p>
        </p:txBody>
      </p:sp>
      <p:pic>
        <p:nvPicPr>
          <p:cNvPr id="5" name="图片 4">
            <a:extLst>
              <a:ext uri="{FF2B5EF4-FFF2-40B4-BE49-F238E27FC236}">
                <a16:creationId xmlns:a16="http://schemas.microsoft.com/office/drawing/2014/main" id="{5B591DEA-95FC-4263-B049-37E4A44B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718631"/>
            <a:ext cx="2895600" cy="2895600"/>
          </a:xfrm>
          <a:prstGeom prst="rect">
            <a:avLst/>
          </a:prstGeom>
        </p:spPr>
      </p:pic>
      <p:sp>
        <p:nvSpPr>
          <p:cNvPr id="7" name="文本框 6">
            <a:extLst>
              <a:ext uri="{FF2B5EF4-FFF2-40B4-BE49-F238E27FC236}">
                <a16:creationId xmlns:a16="http://schemas.microsoft.com/office/drawing/2014/main" id="{39F1AC6C-48FE-4EC7-B1E9-060EB18FEAC9}"/>
              </a:ext>
            </a:extLst>
          </p:cNvPr>
          <p:cNvSpPr txBox="1"/>
          <p:nvPr/>
        </p:nvSpPr>
        <p:spPr>
          <a:xfrm>
            <a:off x="6096000" y="2192606"/>
            <a:ext cx="5257800" cy="1947649"/>
          </a:xfrm>
          <a:prstGeom prst="rect">
            <a:avLst/>
          </a:prstGeom>
          <a:noFill/>
        </p:spPr>
        <p:txBody>
          <a:bodyPr wrap="square" rtlCol="0">
            <a:spAutoFit/>
          </a:bodyPr>
          <a:lstStyle/>
          <a:p>
            <a:pPr>
              <a:lnSpc>
                <a:spcPct val="150000"/>
              </a:lnSpc>
            </a:pPr>
            <a:r>
              <a:rPr lang="zh-CN" altLang="en-US" sz="2800" dirty="0"/>
              <a:t>电话：</a:t>
            </a:r>
            <a:r>
              <a:rPr lang="en-US" altLang="zh-CN" sz="2800" dirty="0"/>
              <a:t>17770843541</a:t>
            </a:r>
          </a:p>
          <a:p>
            <a:pPr>
              <a:lnSpc>
                <a:spcPct val="150000"/>
              </a:lnSpc>
            </a:pPr>
            <a:r>
              <a:rPr lang="en-US" altLang="zh-CN" sz="2800" dirty="0" err="1"/>
              <a:t>Wechat</a:t>
            </a:r>
            <a:r>
              <a:rPr lang="zh-CN" altLang="en-US" sz="2800" dirty="0"/>
              <a:t>：</a:t>
            </a:r>
            <a:r>
              <a:rPr lang="en-US" altLang="zh-CN" sz="2800" dirty="0"/>
              <a:t>yangjiaxun168</a:t>
            </a:r>
          </a:p>
          <a:p>
            <a:pPr>
              <a:lnSpc>
                <a:spcPct val="150000"/>
              </a:lnSpc>
            </a:pPr>
            <a:r>
              <a:rPr lang="en-US" altLang="zh-CN" sz="2800" dirty="0"/>
              <a:t>Email</a:t>
            </a:r>
            <a:r>
              <a:rPr lang="zh-CN" altLang="en-US" sz="2800" dirty="0"/>
              <a:t>：</a:t>
            </a:r>
            <a:r>
              <a:rPr lang="en-US" altLang="zh-CN" sz="2800" dirty="0">
                <a:hlinkClick r:id="rId4"/>
              </a:rPr>
              <a:t>yjxcoder@gmail.com</a:t>
            </a:r>
            <a:endParaRPr lang="en-US" altLang="zh-CN" sz="2800" dirty="0"/>
          </a:p>
        </p:txBody>
      </p:sp>
    </p:spTree>
    <p:extLst>
      <p:ext uri="{BB962C8B-B14F-4D97-AF65-F5344CB8AC3E}">
        <p14:creationId xmlns:p14="http://schemas.microsoft.com/office/powerpoint/2010/main" val="108745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94</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7628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1648194539"/>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15704</TotalTime>
  <Words>2760</Words>
  <Application>Microsoft Office PowerPoint</Application>
  <PresentationFormat>宽屏</PresentationFormat>
  <Paragraphs>299</Paragraphs>
  <Slides>27</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Microsoft JhengHei UI</vt:lpstr>
      <vt:lpstr>等线</vt:lpstr>
      <vt:lpstr>宋体</vt:lpstr>
      <vt:lpstr>微软雅黑</vt:lpstr>
      <vt:lpstr>Arial</vt:lpstr>
      <vt:lpstr>Century Schoolbook</vt:lpstr>
      <vt:lpstr>Consolas</vt:lpstr>
      <vt:lpstr>Times New Roman</vt:lpstr>
      <vt:lpstr>Office Theme</vt:lpstr>
      <vt:lpstr>CoderYangJX</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反馈驱动目标检测锚框仲裁者</vt:lpstr>
      <vt:lpstr>猜想实验</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1842</cp:revision>
  <cp:lastPrinted>2020-05-30T03:24:56Z</cp:lastPrinted>
  <dcterms:created xsi:type="dcterms:W3CDTF">2020-04-13T04:55:00Z</dcterms:created>
  <dcterms:modified xsi:type="dcterms:W3CDTF">2020-07-14T14:57:27Z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